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96" r:id="rId2"/>
    <p:sldId id="2565" r:id="rId3"/>
    <p:sldId id="2560" r:id="rId4"/>
    <p:sldId id="2571" r:id="rId5"/>
    <p:sldId id="2567" r:id="rId6"/>
    <p:sldId id="2584" r:id="rId7"/>
    <p:sldId id="2575" r:id="rId8"/>
    <p:sldId id="255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3E9"/>
    <a:srgbClr val="D6DBE2"/>
    <a:srgbClr val="5DAAB0"/>
    <a:srgbClr val="3B7579"/>
    <a:srgbClr val="AAD3D6"/>
    <a:srgbClr val="418287"/>
    <a:srgbClr val="1F1F26"/>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51" d="100"/>
          <a:sy n="51" d="100"/>
        </p:scale>
        <p:origin x="888" y="43"/>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9/29/2023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0" y="0"/>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1691640" y="800658"/>
            <a:ext cx="9829800" cy="891250"/>
          </a:xfrm>
          <a:prstGeom prst="rect">
            <a:avLst/>
          </a:prstGeom>
        </p:spPr>
        <p:txBody>
          <a:bodyPr anchor="t">
            <a:normAutofit fontScale="90000"/>
          </a:bodyPr>
          <a:lstStyle/>
          <a:p>
            <a:r>
              <a:rPr lang="en-IN" dirty="0">
                <a:solidFill>
                  <a:schemeClr val="bg2">
                    <a:lumMod val="40000"/>
                    <a:lumOff val="60000"/>
                  </a:schemeClr>
                </a:solidFill>
              </a:rPr>
              <a:t>DUPLICATE CONTENT IN E commerce</a:t>
            </a:r>
            <a:endParaRPr lang="en-US" dirty="0">
              <a:solidFill>
                <a:schemeClr val="bg2">
                  <a:lumMod val="40000"/>
                  <a:lumOff val="60000"/>
                </a:schemeClr>
              </a:solidFill>
            </a:endParaRP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914154" y="5420919"/>
            <a:ext cx="9967451" cy="1440718"/>
          </a:xfrm>
          <a:prstGeom prst="rect">
            <a:avLst/>
          </a:prstGeom>
        </p:spPr>
        <p:txBody>
          <a:bodyPr>
            <a:normAutofit/>
          </a:bodyPr>
          <a:lstStyle/>
          <a:p>
            <a:r>
              <a:rPr lang="en-US" sz="3200" dirty="0"/>
              <a:t>PRESENTED BY</a:t>
            </a:r>
          </a:p>
          <a:p>
            <a:r>
              <a:rPr lang="en-US" dirty="0"/>
              <a:t>   </a:t>
            </a:r>
            <a:r>
              <a:rPr lang="en-US" sz="2400" dirty="0"/>
              <a:t>TESHIYA JOHN J</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1" y="3206186"/>
            <a:ext cx="13314947" cy="3651813"/>
          </a:xfrm>
        </p:spPr>
        <p:txBody>
          <a:bodyPr/>
          <a:lstStyle/>
          <a:p>
            <a:r>
              <a:rPr lang="en-US" sz="2000" dirty="0"/>
              <a:t>One of the important factors which affect the search engine rankings of the websites is duplicate content. Products in e-commerce sites are presented in categories and sub-categories that generate multiple URLs pointing to practically the same product page. Depending on how your e-commerce website is structured, ugly, and non-readable URLs are generated for each instance of a product page. If these instances get indexed by search engines, they will be treated as internal duplicate content or meta-data – which could get your website penalized in search result</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PROBLEM STATEMENT</a:t>
            </a:r>
          </a:p>
        </p:txBody>
      </p:sp>
      <p:pic>
        <p:nvPicPr>
          <p:cNvPr id="4" name="Picture Placeholder 3">
            <a:extLst>
              <a:ext uri="{FF2B5EF4-FFF2-40B4-BE49-F238E27FC236}">
                <a16:creationId xmlns:a16="http://schemas.microsoft.com/office/drawing/2014/main" id="{05C423D9-EACB-F9DC-8146-CCAD2DA3253C}"/>
              </a:ext>
            </a:extLst>
          </p:cNvPr>
          <p:cNvPicPr>
            <a:picLocks noGrp="1" noChangeAspect="1"/>
          </p:cNvPicPr>
          <p:nvPr>
            <p:ph type="pic" sz="quarter" idx="10"/>
          </p:nvPr>
        </p:nvPicPr>
        <p:blipFill>
          <a:blip r:embed="rId2"/>
          <a:srcRect l="13428" r="13428"/>
          <a:stretch>
            <a:fillRect/>
          </a:stretch>
        </p:blipFill>
        <p:spPr>
          <a:prstGeom prst="rect">
            <a:avLst/>
          </a:prstGeom>
        </p:spPr>
      </p:pic>
      <p:pic>
        <p:nvPicPr>
          <p:cNvPr id="11" name="Picture Placeholder 10">
            <a:extLst>
              <a:ext uri="{FF2B5EF4-FFF2-40B4-BE49-F238E27FC236}">
                <a16:creationId xmlns:a16="http://schemas.microsoft.com/office/drawing/2014/main" id="{695354FB-F6B0-8C74-D41C-EFD091A279FE}"/>
              </a:ext>
            </a:extLst>
          </p:cNvPr>
          <p:cNvPicPr>
            <a:picLocks noGrp="1" noChangeAspect="1"/>
          </p:cNvPicPr>
          <p:nvPr>
            <p:ph type="pic" sz="quarter" idx="12"/>
          </p:nvPr>
        </p:nvPicPr>
        <p:blipFill>
          <a:blip r:embed="rId3"/>
          <a:srcRect l="21137" r="21137"/>
          <a:stretch>
            <a:fillRect/>
          </a:stretch>
        </p:blipFill>
        <p:spPr>
          <a:xfrm>
            <a:off x="971836" y="3429000"/>
            <a:ext cx="3523423" cy="3206186"/>
          </a:xfrm>
          <a:prstGeom prst="rect">
            <a:avLst/>
          </a:prstGeom>
        </p:spPr>
      </p:pic>
    </p:spTree>
    <p:extLst>
      <p:ext uri="{BB962C8B-B14F-4D97-AF65-F5344CB8AC3E}">
        <p14:creationId xmlns:p14="http://schemas.microsoft.com/office/powerpoint/2010/main" val="4299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3898232" y="189394"/>
            <a:ext cx="3686159" cy="1466055"/>
          </a:xfrm>
        </p:spPr>
        <p:txBody>
          <a:bodyPr/>
          <a:lstStyle/>
          <a:p>
            <a:r>
              <a:rPr lang="en-US" dirty="0"/>
              <a:t>SOLUTION</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a:xfrm>
            <a:off x="3803316" y="1015076"/>
            <a:ext cx="4680284" cy="813723"/>
          </a:xfrm>
        </p:spPr>
        <p:txBody>
          <a:bodyPr>
            <a:normAutofit fontScale="62500" lnSpcReduction="20000"/>
          </a:bodyPr>
          <a:lstStyle/>
          <a:p>
            <a:r>
              <a:rPr lang="en-US" sz="3300" dirty="0"/>
              <a:t>Here are tips and best practices that will help you deal with duplicate content: </a:t>
            </a:r>
          </a:p>
          <a:p>
            <a:endParaRPr lang="en-US" dirty="0"/>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3898232" y="1655449"/>
            <a:ext cx="4395536" cy="3044825"/>
          </a:xfrm>
        </p:spPr>
        <p:txBody>
          <a:bodyPr>
            <a:noAutofit/>
          </a:bodyPr>
          <a:lstStyle/>
          <a:p>
            <a:pPr>
              <a:buFont typeface="Wingdings" panose="05000000000000000000" pitchFamily="2" charset="2"/>
              <a:buChar char="v"/>
            </a:pPr>
            <a:r>
              <a:rPr lang="en-US" sz="2000" dirty="0"/>
              <a:t>Areas that may create duplicate content such as category pages, sub-category pages, tags and archives can be excluded from indexing through the /robots.txt Robots Exclusion Protocol .</a:t>
            </a:r>
          </a:p>
          <a:p>
            <a:pPr>
              <a:buFont typeface="Wingdings" panose="05000000000000000000" pitchFamily="2" charset="2"/>
              <a:buChar char="v"/>
            </a:pPr>
            <a:r>
              <a:rPr lang="en-US" sz="2000" dirty="0"/>
              <a:t>Reviews, comments and shopping carts in e-commerce sites usually create new URLs depending on how your website is structured. These pages as well as other duplicate pages generated can be excluded from being indexed by using the canonical tag or have only a single canonicalized version of the page at your website’s root .</a:t>
            </a:r>
          </a:p>
          <a:p>
            <a:pPr>
              <a:buFont typeface="Wingdings" panose="05000000000000000000" pitchFamily="2" charset="2"/>
              <a:buChar char="v"/>
            </a:pPr>
            <a:r>
              <a:rPr lang="en-US" sz="2000" dirty="0"/>
              <a:t> New URLs generated that make links point to a seemingly duplicate content can be embedded with the </a:t>
            </a:r>
            <a:r>
              <a:rPr lang="en-US" sz="2000" dirty="0" err="1"/>
              <a:t>nofollow</a:t>
            </a:r>
            <a:r>
              <a:rPr lang="en-US" sz="2000" dirty="0"/>
              <a:t> attribute</a:t>
            </a:r>
            <a:r>
              <a:rPr lang="en-US" sz="1800" dirty="0"/>
              <a:t>.</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6324599" y="1346742"/>
            <a:ext cx="5371372" cy="1616928"/>
          </a:xfrm>
        </p:spPr>
        <p:txBody>
          <a:bodyPr>
            <a:noAutofit/>
          </a:bodyPr>
          <a:lstStyle/>
          <a:p>
            <a:pPr marL="457200" indent="-457200">
              <a:buFont typeface="Arial" panose="020B0604020202020204" pitchFamily="34" charset="0"/>
              <a:buChar char="•"/>
            </a:pPr>
            <a:r>
              <a:rPr lang="en-US" sz="3200" dirty="0"/>
              <a:t>To understand the technical issues in ecommerce websites.</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a:xfrm rot="10800000" flipV="1">
            <a:off x="6324601" y="3478230"/>
            <a:ext cx="5867399" cy="885235"/>
          </a:xfrm>
        </p:spPr>
        <p:txBody>
          <a:bodyPr>
            <a:noAutofit/>
          </a:bodyPr>
          <a:lstStyle/>
          <a:p>
            <a:pPr marL="457200" indent="-457200">
              <a:buFont typeface="Arial" panose="020B0604020202020204" pitchFamily="34" charset="0"/>
              <a:buChar char="•"/>
            </a:pPr>
            <a:r>
              <a:rPr lang="en-US" sz="3200" dirty="0"/>
              <a:t>List out solutions to some of the problems.</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a:xfrm>
            <a:off x="696679" y="1710031"/>
            <a:ext cx="4008437" cy="1395208"/>
          </a:xfrm>
        </p:spPr>
        <p:txBody>
          <a:bodyPr/>
          <a:lstStyle/>
          <a:p>
            <a:r>
              <a:rPr lang="en-IN" dirty="0"/>
              <a:t>OBJECTIVE </a:t>
            </a:r>
            <a:endParaRPr lang="en-US" dirty="0"/>
          </a:p>
        </p:txBody>
      </p:sp>
      <p:sp>
        <p:nvSpPr>
          <p:cNvPr id="10" name="Text Placeholder 9">
            <a:extLst>
              <a:ext uri="{FF2B5EF4-FFF2-40B4-BE49-F238E27FC236}">
                <a16:creationId xmlns:a16="http://schemas.microsoft.com/office/drawing/2014/main" id="{A1E99193-A75D-F368-08EF-97F333926A1C}"/>
              </a:ext>
            </a:extLst>
          </p:cNvPr>
          <p:cNvSpPr>
            <a:spLocks noGrp="1"/>
          </p:cNvSpPr>
          <p:nvPr>
            <p:ph type="body" sz="quarter" idx="19"/>
          </p:nvPr>
        </p:nvSpPr>
        <p:spPr/>
        <p:txBody>
          <a:bodyPr/>
          <a:lstStyle/>
          <a:p>
            <a:r>
              <a:rPr lang="en-US" dirty="0"/>
              <a:t>.</a:t>
            </a:r>
            <a:endParaRPr lang="en-IN" dirty="0"/>
          </a:p>
        </p:txBody>
      </p:sp>
      <p:sp>
        <p:nvSpPr>
          <p:cNvPr id="12" name="Text Placeholder 11">
            <a:extLst>
              <a:ext uri="{FF2B5EF4-FFF2-40B4-BE49-F238E27FC236}">
                <a16:creationId xmlns:a16="http://schemas.microsoft.com/office/drawing/2014/main" id="{5409CBAA-676D-0F6F-B3B3-6C030BAC983F}"/>
              </a:ext>
            </a:extLst>
          </p:cNvPr>
          <p:cNvSpPr>
            <a:spLocks noGrp="1"/>
          </p:cNvSpPr>
          <p:nvPr>
            <p:ph type="body" sz="quarter" idx="11"/>
          </p:nvPr>
        </p:nvSpPr>
        <p:spPr/>
        <p:txBody>
          <a:bodyPr/>
          <a:lstStyle/>
          <a:p>
            <a:r>
              <a:rPr lang="en-US" dirty="0"/>
              <a:t>.</a:t>
            </a:r>
            <a:endParaRPr lang="en-IN" dirty="0"/>
          </a:p>
        </p:txBody>
      </p:sp>
      <p:sp>
        <p:nvSpPr>
          <p:cNvPr id="18" name="Text Placeholder 17">
            <a:extLst>
              <a:ext uri="{FF2B5EF4-FFF2-40B4-BE49-F238E27FC236}">
                <a16:creationId xmlns:a16="http://schemas.microsoft.com/office/drawing/2014/main" id="{616E06AB-F742-2CD3-0BD5-21C69AD4C127}"/>
              </a:ext>
            </a:extLst>
          </p:cNvPr>
          <p:cNvSpPr>
            <a:spLocks noGrp="1"/>
          </p:cNvSpPr>
          <p:nvPr>
            <p:ph type="body" sz="quarter" idx="12"/>
          </p:nvPr>
        </p:nvSpPr>
        <p:spPr/>
        <p:txBody>
          <a:bodyPr/>
          <a:lstStyle/>
          <a:p>
            <a:r>
              <a:rPr lang="en-US" dirty="0"/>
              <a:t>.</a:t>
            </a:r>
            <a:endParaRPr lang="en-IN" dirty="0"/>
          </a:p>
        </p:txBody>
      </p:sp>
    </p:spTree>
    <p:extLst>
      <p:ext uri="{BB962C8B-B14F-4D97-AF65-F5344CB8AC3E}">
        <p14:creationId xmlns:p14="http://schemas.microsoft.com/office/powerpoint/2010/main" val="203260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a:xfrm>
            <a:off x="4745620" y="3429000"/>
            <a:ext cx="7446380" cy="3429009"/>
          </a:xfrm>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RECOVERY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a:t>
            </a:r>
          </a:p>
        </p:txBody>
      </p:sp>
      <p:sp>
        <p:nvSpPr>
          <p:cNvPr id="9" name="Text Placeholder 8"/>
          <p:cNvSpPr>
            <a:spLocks noGrp="1"/>
          </p:cNvSpPr>
          <p:nvPr>
            <p:ph type="body" sz="quarter" idx="16"/>
          </p:nvPr>
        </p:nvSpPr>
        <p:spPr/>
        <p:txBody>
          <a:bodyPr>
            <a:normAutofit/>
          </a:bodyPr>
          <a:lstStyle/>
          <a:p>
            <a:r>
              <a:rPr lang="en-US" dirty="0"/>
              <a:t>.</a:t>
            </a:r>
          </a:p>
        </p:txBody>
      </p:sp>
      <p:sp>
        <p:nvSpPr>
          <p:cNvPr id="2" name="TextBox 39">
            <a:extLst>
              <a:ext uri="{FF2B5EF4-FFF2-40B4-BE49-F238E27FC236}">
                <a16:creationId xmlns:a16="http://schemas.microsoft.com/office/drawing/2014/main" id="{0100CD1A-78F1-C2BE-A50A-066B7D64E34F}"/>
              </a:ext>
            </a:extLst>
          </p:cNvPr>
          <p:cNvSpPr txBox="1"/>
          <p:nvPr/>
        </p:nvSpPr>
        <p:spPr>
          <a:xfrm>
            <a:off x="-46398" y="3922357"/>
            <a:ext cx="6121722" cy="198772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8160" lvl="1" indent="-259080">
              <a:lnSpc>
                <a:spcPts val="3120"/>
              </a:lnSpc>
              <a:buFont typeface="Arial"/>
              <a:buChar char="•"/>
            </a:pPr>
            <a:r>
              <a:rPr lang="en-US" sz="2400" dirty="0">
                <a:solidFill>
                  <a:srgbClr val="1C402E"/>
                </a:solidFill>
                <a:latin typeface="Open Sans"/>
              </a:rPr>
              <a:t>Identify important data</a:t>
            </a:r>
          </a:p>
          <a:p>
            <a:pPr marL="518160" lvl="1" indent="-259080">
              <a:lnSpc>
                <a:spcPts val="3120"/>
              </a:lnSpc>
              <a:buFont typeface="Arial"/>
              <a:buChar char="•"/>
            </a:pPr>
            <a:r>
              <a:rPr lang="en-US" sz="2400" dirty="0">
                <a:solidFill>
                  <a:srgbClr val="1C402E"/>
                </a:solidFill>
                <a:latin typeface="Open Sans"/>
              </a:rPr>
              <a:t>Choose a backup solution </a:t>
            </a:r>
          </a:p>
          <a:p>
            <a:pPr marL="518160" lvl="1" indent="-259080">
              <a:lnSpc>
                <a:spcPts val="3120"/>
              </a:lnSpc>
              <a:buFont typeface="Arial"/>
              <a:buChar char="•"/>
            </a:pPr>
            <a:r>
              <a:rPr lang="en-US" sz="2400" dirty="0">
                <a:solidFill>
                  <a:srgbClr val="1C402E"/>
                </a:solidFill>
                <a:latin typeface="Open Sans"/>
              </a:rPr>
              <a:t>Set up replication</a:t>
            </a:r>
          </a:p>
          <a:p>
            <a:pPr marL="518160" lvl="1" indent="-259080">
              <a:lnSpc>
                <a:spcPts val="3120"/>
              </a:lnSpc>
              <a:buFont typeface="Arial"/>
              <a:buChar char="•"/>
            </a:pPr>
            <a:r>
              <a:rPr lang="en-US" sz="2400" dirty="0">
                <a:solidFill>
                  <a:srgbClr val="1C402E"/>
                </a:solidFill>
                <a:latin typeface="Open Sans"/>
              </a:rPr>
              <a:t>Test the plan regularly</a:t>
            </a:r>
          </a:p>
          <a:p>
            <a:pPr marL="518160" lvl="1" indent="-259080">
              <a:lnSpc>
                <a:spcPts val="3120"/>
              </a:lnSpc>
              <a:buFont typeface="Arial"/>
              <a:buChar char="•"/>
            </a:pPr>
            <a:r>
              <a:rPr lang="en-US" sz="2400" dirty="0">
                <a:solidFill>
                  <a:srgbClr val="1C402E"/>
                </a:solidFill>
                <a:latin typeface="Open Sans"/>
              </a:rPr>
              <a:t>Document and train the team</a:t>
            </a:r>
          </a:p>
        </p:txBody>
      </p:sp>
      <p:sp>
        <p:nvSpPr>
          <p:cNvPr id="3" name="TextBox 40">
            <a:extLst>
              <a:ext uri="{FF2B5EF4-FFF2-40B4-BE49-F238E27FC236}">
                <a16:creationId xmlns:a16="http://schemas.microsoft.com/office/drawing/2014/main" id="{45177430-783F-5568-B1BD-AD847EAFC0EA}"/>
              </a:ext>
            </a:extLst>
          </p:cNvPr>
          <p:cNvSpPr txBox="1"/>
          <p:nvPr/>
        </p:nvSpPr>
        <p:spPr>
          <a:xfrm>
            <a:off x="5437012" y="1088886"/>
            <a:ext cx="6885456" cy="15871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160"/>
              </a:lnSpc>
            </a:pPr>
            <a:r>
              <a:rPr lang="en-US" sz="3200" dirty="0">
                <a:solidFill>
                  <a:srgbClr val="1C402E"/>
                </a:solidFill>
                <a:latin typeface="Open Sans"/>
              </a:rPr>
              <a:t>It is a plan that helps protect your important applications and data in case of unexpected events. </a:t>
            </a:r>
          </a:p>
        </p:txBody>
      </p:sp>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a:xfrm>
            <a:off x="4338834" y="2339324"/>
            <a:ext cx="7503818" cy="2781316"/>
          </a:xfrm>
        </p:spPr>
        <p:txBody>
          <a:bodyPr>
            <a:normAutofit fontScale="25000" lnSpcReduction="20000"/>
          </a:bodyPr>
          <a:lstStyle/>
          <a:p>
            <a:pPr marL="518160" lvl="1" indent="-259080">
              <a:lnSpc>
                <a:spcPts val="3120"/>
              </a:lnSpc>
              <a:buFont typeface="Arial"/>
              <a:buChar char="•"/>
            </a:pPr>
            <a:r>
              <a:rPr lang="en-US" sz="8000" dirty="0">
                <a:solidFill>
                  <a:srgbClr val="D6DBE2"/>
                </a:solidFill>
                <a:latin typeface="Open Sans"/>
              </a:rPr>
              <a:t>Identify the critical applications and data </a:t>
            </a:r>
          </a:p>
          <a:p>
            <a:pPr marL="518160" lvl="1" indent="-259080">
              <a:lnSpc>
                <a:spcPts val="3120"/>
              </a:lnSpc>
              <a:buFont typeface="Arial"/>
              <a:buChar char="•"/>
            </a:pPr>
            <a:r>
              <a:rPr lang="en-US" sz="8000" dirty="0">
                <a:solidFill>
                  <a:srgbClr val="D6DBE2"/>
                </a:solidFill>
                <a:latin typeface="Open Sans"/>
              </a:rPr>
              <a:t>Set up a separate environment</a:t>
            </a:r>
          </a:p>
          <a:p>
            <a:pPr marL="518160" lvl="1" indent="-259080">
              <a:lnSpc>
                <a:spcPts val="3120"/>
              </a:lnSpc>
              <a:buFont typeface="Arial"/>
              <a:buChar char="•"/>
            </a:pPr>
            <a:r>
              <a:rPr lang="en-US" sz="8000" dirty="0">
                <a:solidFill>
                  <a:srgbClr val="D6DBE2"/>
                </a:solidFill>
                <a:latin typeface="Open Sans"/>
              </a:rPr>
              <a:t>Restore the necessary data</a:t>
            </a:r>
          </a:p>
          <a:p>
            <a:pPr marL="518160" lvl="1" indent="-259080">
              <a:lnSpc>
                <a:spcPts val="3120"/>
              </a:lnSpc>
              <a:buFont typeface="Arial"/>
              <a:buChar char="•"/>
            </a:pPr>
            <a:r>
              <a:rPr lang="en-US" sz="8000" dirty="0">
                <a:solidFill>
                  <a:srgbClr val="D6DBE2"/>
                </a:solidFill>
                <a:latin typeface="Open Sans"/>
              </a:rPr>
              <a:t>Validate the functionality</a:t>
            </a:r>
          </a:p>
          <a:p>
            <a:pPr marL="518160" lvl="1" indent="-259080">
              <a:lnSpc>
                <a:spcPts val="3120"/>
              </a:lnSpc>
              <a:buFont typeface="Arial"/>
              <a:buChar char="•"/>
            </a:pPr>
            <a:r>
              <a:rPr lang="en-US" sz="8000" dirty="0">
                <a:solidFill>
                  <a:srgbClr val="D6DBE2"/>
                </a:solidFill>
                <a:latin typeface="Open Sans"/>
              </a:rPr>
              <a:t>Monitor and access</a:t>
            </a:r>
          </a:p>
          <a:p>
            <a:pPr marL="518160" lvl="1" indent="-259080">
              <a:lnSpc>
                <a:spcPts val="3120"/>
              </a:lnSpc>
              <a:buFont typeface="Arial"/>
              <a:buChar char="•"/>
            </a:pPr>
            <a:r>
              <a:rPr lang="en-US" sz="8000" dirty="0">
                <a:solidFill>
                  <a:srgbClr val="D6DBE2"/>
                </a:solidFill>
                <a:latin typeface="Open Sans"/>
              </a:rPr>
              <a:t>Document </a:t>
            </a:r>
          </a:p>
          <a:p>
            <a:endParaRPr lang="en-US" dirty="0"/>
          </a:p>
        </p:txBody>
      </p:sp>
      <p:sp>
        <p:nvSpPr>
          <p:cNvPr id="2" name="TextBox 1">
            <a:extLst>
              <a:ext uri="{FF2B5EF4-FFF2-40B4-BE49-F238E27FC236}">
                <a16:creationId xmlns:a16="http://schemas.microsoft.com/office/drawing/2014/main" id="{6CB14D19-9312-FFC9-2026-F9E14EF50708}"/>
              </a:ext>
            </a:extLst>
          </p:cNvPr>
          <p:cNvSpPr txBox="1"/>
          <p:nvPr/>
        </p:nvSpPr>
        <p:spPr>
          <a:xfrm>
            <a:off x="4338834" y="683789"/>
            <a:ext cx="6971591" cy="1107996"/>
          </a:xfrm>
          <a:prstGeom prst="rect">
            <a:avLst/>
          </a:prstGeom>
          <a:noFill/>
        </p:spPr>
        <p:txBody>
          <a:bodyPr wrap="square" rtlCol="0">
            <a:spAutoFit/>
          </a:bodyPr>
          <a:lstStyle/>
          <a:p>
            <a:r>
              <a:rPr lang="en-US" sz="4800" dirty="0"/>
              <a:t>RECOVERY  TESTING</a:t>
            </a:r>
          </a:p>
          <a:p>
            <a:endParaRPr lang="en-IN" dirty="0"/>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a:xfrm>
            <a:off x="1817416" y="258888"/>
            <a:ext cx="7978227" cy="1062602"/>
          </a:xfrm>
        </p:spPr>
        <p:txBody>
          <a:bodyPr>
            <a:noAutofit/>
          </a:bodyPr>
          <a:lstStyle/>
          <a:p>
            <a:pPr>
              <a:lnSpc>
                <a:spcPts val="10800"/>
              </a:lnSpc>
            </a:pPr>
            <a:r>
              <a:rPr lang="en-US" sz="5400" dirty="0">
                <a:solidFill>
                  <a:srgbClr val="1C402E"/>
                </a:solidFill>
                <a:latin typeface="Montserrat"/>
              </a:rPr>
              <a:t>Business Continuity</a:t>
            </a:r>
          </a:p>
        </p:txBody>
      </p:sp>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p:txBody>
          <a:bodyPr/>
          <a:lstStyle/>
          <a:p>
            <a:pPr marL="518160" lvl="1" indent="-259080">
              <a:lnSpc>
                <a:spcPts val="3120"/>
              </a:lnSpc>
              <a:buFont typeface="Arial"/>
              <a:buChar char="•"/>
            </a:pPr>
            <a:r>
              <a:rPr lang="en-US" sz="1400" dirty="0">
                <a:solidFill>
                  <a:srgbClr val="1C402E"/>
                </a:solidFill>
                <a:latin typeface="Open Sans"/>
              </a:rPr>
              <a:t>.</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a:xfrm>
            <a:off x="480613" y="3488171"/>
            <a:ext cx="2903934" cy="382749"/>
          </a:xfrm>
        </p:spPr>
        <p:txBody>
          <a:bodyPr/>
          <a:lstStyle/>
          <a:p>
            <a:pPr marL="457200" indent="-457200" algn="l">
              <a:buFont typeface="Arial" panose="020B0604020202020204" pitchFamily="34" charset="0"/>
              <a:buChar char="•"/>
            </a:pPr>
            <a:r>
              <a:rPr lang="en-US" sz="2800" dirty="0">
                <a:solidFill>
                  <a:schemeClr val="bg1">
                    <a:lumMod val="95000"/>
                  </a:schemeClr>
                </a:solidFill>
                <a:latin typeface="Open Sans"/>
              </a:rPr>
              <a:t>High        availability</a:t>
            </a:r>
          </a:p>
          <a:p>
            <a:endParaRPr lang="en-US" dirty="0"/>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p:txBody>
          <a:bodyPr/>
          <a:lstStyle/>
          <a:p>
            <a:r>
              <a:rPr lang="en-US" dirty="0"/>
              <a:t>.</a:t>
            </a:r>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a:xfrm>
            <a:off x="6092848" y="3046251"/>
            <a:ext cx="2778862" cy="382749"/>
          </a:xfrm>
        </p:spPr>
        <p:txBody>
          <a:bodyPr/>
          <a:lstStyle/>
          <a:p>
            <a:pPr marL="518160" lvl="1" indent="-259080">
              <a:lnSpc>
                <a:spcPts val="3120"/>
              </a:lnSpc>
              <a:buFont typeface="Arial"/>
              <a:buChar char="•"/>
            </a:pPr>
            <a:r>
              <a:rPr lang="en-US" sz="2800" b="1" dirty="0">
                <a:solidFill>
                  <a:schemeClr val="bg2">
                    <a:lumMod val="20000"/>
                    <a:lumOff val="80000"/>
                  </a:schemeClr>
                </a:solidFill>
                <a:latin typeface="Open Sans"/>
              </a:rPr>
              <a:t>Backup and restore</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p:txBody>
          <a:bodyPr/>
          <a:lstStyle/>
          <a:p>
            <a:r>
              <a:rPr lang="en-US" dirty="0"/>
              <a:t>.</a:t>
            </a:r>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a:xfrm>
            <a:off x="3288924" y="5268969"/>
            <a:ext cx="2517605" cy="382749"/>
          </a:xfrm>
        </p:spPr>
        <p:txBody>
          <a:bodyPr/>
          <a:lstStyle/>
          <a:p>
            <a:pPr marL="457200" indent="-457200">
              <a:buFont typeface="Arial" panose="020B0604020202020204" pitchFamily="34" charset="0"/>
              <a:buChar char="•"/>
            </a:pPr>
            <a:r>
              <a:rPr lang="en-US" sz="2800" dirty="0">
                <a:solidFill>
                  <a:srgbClr val="DFE3E9"/>
                </a:solidFill>
                <a:latin typeface="Open Sans"/>
              </a:rPr>
              <a:t>Monitoring</a:t>
            </a:r>
            <a:endParaRPr lang="en-US" sz="2800" dirty="0">
              <a:solidFill>
                <a:srgbClr val="DFE3E9"/>
              </a:solidFill>
            </a:endParaRP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 </a:t>
            </a:r>
          </a:p>
          <a:p>
            <a:endParaRPr lang="en-US" dirty="0"/>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a:xfrm>
            <a:off x="9412281" y="5221658"/>
            <a:ext cx="2517605" cy="382749"/>
          </a:xfrm>
        </p:spPr>
        <p:txBody>
          <a:bodyPr/>
          <a:lstStyle/>
          <a:p>
            <a:pPr marL="518160" lvl="1" indent="-259080">
              <a:lnSpc>
                <a:spcPts val="3120"/>
              </a:lnSpc>
              <a:buFont typeface="Arial"/>
              <a:buChar char="•"/>
            </a:pPr>
            <a:r>
              <a:rPr lang="en-US" sz="28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Security</a:t>
            </a:r>
          </a:p>
        </p:txBody>
      </p:sp>
      <p:pic>
        <p:nvPicPr>
          <p:cNvPr id="4" name="Picture Placeholder 3">
            <a:extLst>
              <a:ext uri="{FF2B5EF4-FFF2-40B4-BE49-F238E27FC236}">
                <a16:creationId xmlns:a16="http://schemas.microsoft.com/office/drawing/2014/main" id="{C361AB47-98CB-6689-F9BD-24AA053FE385}"/>
              </a:ext>
            </a:extLst>
          </p:cNvPr>
          <p:cNvPicPr>
            <a:picLocks noGrp="1" noChangeAspect="1"/>
          </p:cNvPicPr>
          <p:nvPr>
            <p:ph type="pic" sz="quarter" idx="12"/>
          </p:nvPr>
        </p:nvPicPr>
        <p:blipFill rotWithShape="1">
          <a:blip r:embed="rId2"/>
          <a:srcRect l="482" t="13234" r="48750" b="10604"/>
          <a:stretch/>
        </p:blipFill>
        <p:spPr>
          <a:xfrm>
            <a:off x="6092848" y="4416552"/>
            <a:ext cx="3070118" cy="2441448"/>
          </a:xfrm>
          <a:prstGeom prst="rect">
            <a:avLst/>
          </a:prstGeom>
        </p:spPr>
      </p:pic>
      <p:pic>
        <p:nvPicPr>
          <p:cNvPr id="7" name="Picture Placeholder 6">
            <a:extLst>
              <a:ext uri="{FF2B5EF4-FFF2-40B4-BE49-F238E27FC236}">
                <a16:creationId xmlns:a16="http://schemas.microsoft.com/office/drawing/2014/main" id="{052B3FCA-1DD2-5728-7DC8-24393370645B}"/>
              </a:ext>
            </a:extLst>
          </p:cNvPr>
          <p:cNvPicPr>
            <a:picLocks noGrp="1" noChangeAspect="1"/>
          </p:cNvPicPr>
          <p:nvPr>
            <p:ph type="pic" sz="quarter" idx="11"/>
          </p:nvPr>
        </p:nvPicPr>
        <p:blipFill>
          <a:blip r:embed="rId3"/>
          <a:srcRect l="61" r="61"/>
          <a:stretch>
            <a:fillRect/>
          </a:stretch>
        </p:blipFill>
        <p:spPr>
          <a:prstGeom prst="rect">
            <a:avLst/>
          </a:prstGeom>
        </p:spPr>
      </p:pic>
      <p:pic>
        <p:nvPicPr>
          <p:cNvPr id="8" name="Picture 7">
            <a:extLst>
              <a:ext uri="{FF2B5EF4-FFF2-40B4-BE49-F238E27FC236}">
                <a16:creationId xmlns:a16="http://schemas.microsoft.com/office/drawing/2014/main" id="{DF6343A9-B110-9369-E5ED-6A41D347A378}"/>
              </a:ext>
            </a:extLst>
          </p:cNvPr>
          <p:cNvPicPr>
            <a:picLocks noChangeAspect="1"/>
          </p:cNvPicPr>
          <p:nvPr/>
        </p:nvPicPr>
        <p:blipFill>
          <a:blip r:embed="rId4"/>
          <a:stretch>
            <a:fillRect/>
          </a:stretch>
        </p:blipFill>
        <p:spPr>
          <a:xfrm>
            <a:off x="18494" y="4383683"/>
            <a:ext cx="3054096" cy="2441448"/>
          </a:xfrm>
          <a:prstGeom prst="rect">
            <a:avLst/>
          </a:prstGeom>
        </p:spPr>
      </p:pic>
      <p:pic>
        <p:nvPicPr>
          <p:cNvPr id="11" name="Picture Placeholder 10">
            <a:extLst>
              <a:ext uri="{FF2B5EF4-FFF2-40B4-BE49-F238E27FC236}">
                <a16:creationId xmlns:a16="http://schemas.microsoft.com/office/drawing/2014/main" id="{DB87C243-93CF-45CA-A5C1-0ACDC5437E48}"/>
              </a:ext>
            </a:extLst>
          </p:cNvPr>
          <p:cNvPicPr>
            <a:picLocks noGrp="1" noChangeAspect="1"/>
          </p:cNvPicPr>
          <p:nvPr>
            <p:ph type="pic" sz="quarter" idx="13"/>
          </p:nvPr>
        </p:nvPicPr>
        <p:blipFill>
          <a:blip r:embed="rId5"/>
          <a:srcRect l="1850" r="1850"/>
          <a:stretch>
            <a:fillRect/>
          </a:stretch>
        </p:blipFill>
        <p:spPr>
          <a:prstGeom prst="rect">
            <a:avLst/>
          </a:prstGeom>
        </p:spPr>
      </p:pic>
      <p:pic>
        <p:nvPicPr>
          <p:cNvPr id="15" name="Picture Placeholder 14">
            <a:extLst>
              <a:ext uri="{FF2B5EF4-FFF2-40B4-BE49-F238E27FC236}">
                <a16:creationId xmlns:a16="http://schemas.microsoft.com/office/drawing/2014/main" id="{B666121E-5A69-DBA8-81F7-DB1DB291C6D6}"/>
              </a:ext>
            </a:extLst>
          </p:cNvPr>
          <p:cNvPicPr>
            <a:picLocks noGrp="1" noChangeAspect="1"/>
          </p:cNvPicPr>
          <p:nvPr>
            <p:ph type="pic" sz="quarter" idx="14"/>
          </p:nvPr>
        </p:nvPicPr>
        <p:blipFill>
          <a:blip r:embed="rId6"/>
          <a:srcRect l="20394" r="20394"/>
          <a:stretch>
            <a:fillRect/>
          </a:stretch>
        </p:blipFill>
        <p:spPr>
          <a:xfrm>
            <a:off x="9137904" y="1975104"/>
            <a:ext cx="3054096" cy="2441448"/>
          </a:xfrm>
          <a:prstGeom prst="rect">
            <a:avLst/>
          </a:prstGeom>
        </p:spPr>
      </p:pic>
    </p:spTree>
    <p:extLst>
      <p:ext uri="{BB962C8B-B14F-4D97-AF65-F5344CB8AC3E}">
        <p14:creationId xmlns:p14="http://schemas.microsoft.com/office/powerpoint/2010/main" val="414805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a:xfrm>
            <a:off x="3834063" y="2092502"/>
            <a:ext cx="8357937" cy="1948057"/>
          </a:xfrm>
        </p:spPr>
        <p:txBody>
          <a:bodyPr>
            <a:noAutofit/>
          </a:bodyPr>
          <a:lstStyle/>
          <a:p>
            <a:r>
              <a:rPr lang="en-US" sz="2800" b="0" i="0" dirty="0">
                <a:solidFill>
                  <a:schemeClr val="bg1">
                    <a:lumMod val="95000"/>
                  </a:schemeClr>
                </a:solidFill>
                <a:effectLst/>
                <a:latin typeface="Roboto" panose="020F0502020204030204" pitchFamily="2" charset="0"/>
              </a:rPr>
              <a:t>We can conclude that duplicate content can have a severe adverse impact on the search rankings of your eCommerce site. You can identify the types of duplicate content and follow the strategies mentioned above to steer clear of duplicate content issues. Make your eCommerce site stand out. Identify and fix all its duplicate content. </a:t>
            </a:r>
            <a:r>
              <a:rPr lang="en-US" sz="2800" b="0" i="0" dirty="0">
                <a:solidFill>
                  <a:srgbClr val="3A3A3A"/>
                </a:solidFill>
                <a:effectLst/>
                <a:latin typeface="Roboto" panose="020F0502020204030204" pitchFamily="2" charset="0"/>
              </a:rPr>
              <a:t>issues now.</a:t>
            </a:r>
            <a:endParaRPr lang="en-US" sz="2800" dirty="0"/>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387120" y="2287059"/>
            <a:ext cx="3285719" cy="1694180"/>
          </a:xfrm>
        </p:spPr>
        <p:txBody>
          <a:bodyPr/>
          <a:lstStyle/>
          <a:p>
            <a:r>
              <a:rPr lang="en-IN" sz="4400" b="0" i="0" dirty="0">
                <a:solidFill>
                  <a:srgbClr val="111111"/>
                </a:solidFill>
                <a:effectLst/>
                <a:latin typeface="Roboto" panose="02000000000000000000" pitchFamily="2" charset="0"/>
              </a:rPr>
              <a:t>Conclusion</a:t>
            </a:r>
          </a:p>
          <a:p>
            <a:endParaRPr lang="en-US" sz="1800" dirty="0"/>
          </a:p>
        </p:txBody>
      </p:sp>
    </p:spTree>
    <p:extLst>
      <p:ext uri="{BB962C8B-B14F-4D97-AF65-F5344CB8AC3E}">
        <p14:creationId xmlns:p14="http://schemas.microsoft.com/office/powerpoint/2010/main" val="66019491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126</TotalTime>
  <Words>394</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Arial</vt:lpstr>
      <vt:lpstr>Calibri</vt:lpstr>
      <vt:lpstr>Calibri Light</vt:lpstr>
      <vt:lpstr>Constantia</vt:lpstr>
      <vt:lpstr>Corbel</vt:lpstr>
      <vt:lpstr>Helvetica Light</vt:lpstr>
      <vt:lpstr>Montserrat</vt:lpstr>
      <vt:lpstr>Open Sans</vt:lpstr>
      <vt:lpstr>Raleway</vt:lpstr>
      <vt:lpstr>Roboto</vt:lpstr>
      <vt:lpstr>Wingdings</vt:lpstr>
      <vt:lpstr>Office Theme</vt:lpstr>
      <vt:lpstr>DUPLICATE CONTENT IN E commerce</vt:lpstr>
      <vt:lpstr>PROBLEM STATEMENT</vt:lpstr>
      <vt:lpstr>SOLUTION</vt:lpstr>
      <vt:lpstr>OBJECTIVE </vt:lpstr>
      <vt:lpstr>RECOVERY </vt:lpstr>
      <vt:lpstr>PowerPoint Presentation</vt:lpstr>
      <vt:lpstr>Business Continuity</vt:lpstr>
      <vt:lpstr>We can conclude that duplicate content can have a severe adverse impact on the search rankings of your eCommerce site. You can identify the types of duplicate content and follow the strategies mentioned above to steer clear of duplicate content issues. Make your eCommerce site stand out. Identify and fix all its duplicate content. issues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VIBESHA V</dc:creator>
  <cp:lastModifiedBy>VIBESHA V</cp:lastModifiedBy>
  <cp:revision>9</cp:revision>
  <dcterms:created xsi:type="dcterms:W3CDTF">2023-09-29T04:05:31Z</dcterms:created>
  <dcterms:modified xsi:type="dcterms:W3CDTF">2023-09-29T06:57:02Z</dcterms:modified>
</cp:coreProperties>
</file>